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15BDB-1FB8-4896-8F95-9578AA7EB229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90DE27-DC05-4009-B884-A1227105F08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noFill/>
      </dgm:spPr>
      <dgm:t>
        <a:bodyPr/>
        <a:lstStyle/>
        <a:p>
          <a:r>
            <a:rPr lang="en-NZ" sz="1600" b="1" kern="1200" dirty="0">
              <a:solidFill>
                <a:schemeClr val="tx1"/>
              </a:solidFill>
              <a:latin typeface="Amasis MT Pro" panose="020B0604020202020204" pitchFamily="18" charset="0"/>
            </a:rPr>
            <a:t>Angus Brown (</a:t>
          </a:r>
          <a:r>
            <a:rPr lang="en-NZ" sz="1600" b="1" kern="1200" dirty="0" err="1">
              <a:solidFill>
                <a:prstClr val="black"/>
              </a:solidFill>
              <a:latin typeface="Amasis MT Pro" panose="020B0604020202020204" pitchFamily="18" charset="0"/>
              <a:ea typeface="+mn-ea"/>
              <a:cs typeface="+mn-cs"/>
            </a:rPr>
            <a:t>Ārepa</a:t>
          </a:r>
          <a:r>
            <a:rPr lang="en-NZ" sz="1600" b="1" kern="1200" dirty="0">
              <a:solidFill>
                <a:schemeClr val="tx1"/>
              </a:solidFill>
              <a:latin typeface="Amasis MT Pro" panose="020B0604020202020204" pitchFamily="18" charset="0"/>
            </a:rPr>
            <a:t>): A Brainfood Technology Company</a:t>
          </a:r>
          <a:endParaRPr lang="en-NZ" sz="1600" kern="1200" dirty="0">
            <a:solidFill>
              <a:schemeClr val="tx1"/>
            </a:solidFill>
            <a:latin typeface="Amasis MT Pro" panose="020B0604020202020204" pitchFamily="18" charset="0"/>
          </a:endParaRPr>
        </a:p>
        <a:p>
          <a:r>
            <a:rPr lang="en-NZ" sz="1700" kern="1200" dirty="0"/>
            <a:t>Angus Brown is the founder of </a:t>
          </a:r>
          <a:r>
            <a:rPr lang="en-NZ" sz="1700" kern="1200" dirty="0" err="1"/>
            <a:t>Ārepa</a:t>
          </a:r>
          <a:r>
            <a:rPr lang="en-NZ" sz="1700" kern="1200" dirty="0"/>
            <a:t>, a brainfood technology company working at the nexus between nature and neuroscience to create clinically proven functional food that enhances cognition and health. Before founding </a:t>
          </a:r>
          <a:r>
            <a:rPr lang="en-NZ" sz="1700" kern="1200" dirty="0" err="1"/>
            <a:t>Ārepa</a:t>
          </a:r>
          <a:r>
            <a:rPr lang="en-NZ" sz="1700" kern="1200" dirty="0"/>
            <a:t>, Angus was Business Manager at The </a:t>
          </a:r>
          <a:r>
            <a:rPr lang="en-NZ" sz="1700" kern="1200" dirty="0" err="1"/>
            <a:t>FoodBowl</a:t>
          </a:r>
          <a:r>
            <a:rPr lang="en-NZ" sz="1700" kern="1200" dirty="0"/>
            <a:t> for 6 years helping companies large and small develop and commercialise new high-value F&amp;B products for the local and export markets. </a:t>
          </a:r>
          <a:endParaRPr lang="en-US" sz="1700" kern="1200" dirty="0">
            <a:solidFill>
              <a:schemeClr val="tx1"/>
            </a:solidFill>
            <a:latin typeface="Amasis MT Pro" panose="020B0604020202020204" pitchFamily="18" charset="0"/>
          </a:endParaRPr>
        </a:p>
      </dgm:t>
    </dgm:pt>
    <dgm:pt modelId="{5B1A74C1-B479-4C78-B937-00AF6C63A3C2}" type="parTrans" cxnId="{98A0C15E-02D7-423A-A846-CAE9E028934E}">
      <dgm:prSet/>
      <dgm:spPr/>
      <dgm:t>
        <a:bodyPr/>
        <a:lstStyle/>
        <a:p>
          <a:endParaRPr lang="en-US"/>
        </a:p>
      </dgm:t>
    </dgm:pt>
    <dgm:pt modelId="{385990FA-D677-4B70-BA27-9153EFC5FBA7}" type="sibTrans" cxnId="{98A0C15E-02D7-423A-A846-CAE9E028934E}">
      <dgm:prSet/>
      <dgm:spPr/>
      <dgm:t>
        <a:bodyPr/>
        <a:lstStyle/>
        <a:p>
          <a:endParaRPr lang="en-US"/>
        </a:p>
      </dgm:t>
    </dgm:pt>
    <dgm:pt modelId="{3A1FD83C-1BFB-4958-B04B-61DAD7E6EF30}" type="pres">
      <dgm:prSet presAssocID="{3B915BDB-1FB8-4896-8F95-9578AA7EB229}" presName="Name0" presStyleCnt="0">
        <dgm:presLayoutVars>
          <dgm:dir/>
          <dgm:resizeHandles val="exact"/>
        </dgm:presLayoutVars>
      </dgm:prSet>
      <dgm:spPr/>
    </dgm:pt>
    <dgm:pt modelId="{D6D42ACB-BADB-4D30-B39F-58DB64C76D72}" type="pres">
      <dgm:prSet presAssocID="{5690DE27-DC05-4009-B884-A1227105F087}" presName="node" presStyleLbl="node1" presStyleIdx="0" presStyleCnt="1" custScaleX="100098" custLinFactNeighborX="6722">
        <dgm:presLayoutVars>
          <dgm:bulletEnabled val="1"/>
        </dgm:presLayoutVars>
      </dgm:prSet>
      <dgm:spPr/>
    </dgm:pt>
  </dgm:ptLst>
  <dgm:cxnLst>
    <dgm:cxn modelId="{29EDEF06-4F53-406F-8A9C-8BC5D18D2D98}" type="presOf" srcId="{3B915BDB-1FB8-4896-8F95-9578AA7EB229}" destId="{3A1FD83C-1BFB-4958-B04B-61DAD7E6EF30}" srcOrd="0" destOrd="0" presId="urn:microsoft.com/office/officeart/2005/8/layout/process1"/>
    <dgm:cxn modelId="{98A0C15E-02D7-423A-A846-CAE9E028934E}" srcId="{3B915BDB-1FB8-4896-8F95-9578AA7EB229}" destId="{5690DE27-DC05-4009-B884-A1227105F087}" srcOrd="0" destOrd="0" parTransId="{5B1A74C1-B479-4C78-B937-00AF6C63A3C2}" sibTransId="{385990FA-D677-4B70-BA27-9153EFC5FBA7}"/>
    <dgm:cxn modelId="{3211EED2-7E40-401C-A5E8-F38D8285BBAB}" type="presOf" srcId="{5690DE27-DC05-4009-B884-A1227105F087}" destId="{D6D42ACB-BADB-4D30-B39F-58DB64C76D72}" srcOrd="0" destOrd="0" presId="urn:microsoft.com/office/officeart/2005/8/layout/process1"/>
    <dgm:cxn modelId="{7D8E36B4-12DA-4B73-A04D-9C955DA70863}" type="presParOf" srcId="{3A1FD83C-1BFB-4958-B04B-61DAD7E6EF30}" destId="{D6D42ACB-BADB-4D30-B39F-58DB64C76D72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42ACB-BADB-4D30-B39F-58DB64C76D72}">
      <dsp:nvSpPr>
        <dsp:cNvPr id="0" name=""/>
        <dsp:cNvSpPr/>
      </dsp:nvSpPr>
      <dsp:spPr>
        <a:xfrm>
          <a:off x="5976" y="0"/>
          <a:ext cx="6123218" cy="255689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600" b="1" kern="1200" dirty="0">
              <a:solidFill>
                <a:schemeClr val="tx1"/>
              </a:solidFill>
              <a:latin typeface="Amasis MT Pro" panose="020B0604020202020204" pitchFamily="18" charset="0"/>
            </a:rPr>
            <a:t>Angus Brown (</a:t>
          </a:r>
          <a:r>
            <a:rPr lang="en-NZ" sz="1600" b="1" kern="1200" dirty="0" err="1">
              <a:solidFill>
                <a:prstClr val="black"/>
              </a:solidFill>
              <a:latin typeface="Amasis MT Pro" panose="020B0604020202020204" pitchFamily="18" charset="0"/>
              <a:ea typeface="+mn-ea"/>
              <a:cs typeface="+mn-cs"/>
            </a:rPr>
            <a:t>Ārepa</a:t>
          </a:r>
          <a:r>
            <a:rPr lang="en-NZ" sz="1600" b="1" kern="1200" dirty="0">
              <a:solidFill>
                <a:schemeClr val="tx1"/>
              </a:solidFill>
              <a:latin typeface="Amasis MT Pro" panose="020B0604020202020204" pitchFamily="18" charset="0"/>
            </a:rPr>
            <a:t>): A Brainfood Technology Company</a:t>
          </a:r>
          <a:endParaRPr lang="en-NZ" sz="1600" kern="1200" dirty="0">
            <a:solidFill>
              <a:schemeClr val="tx1"/>
            </a:solidFill>
            <a:latin typeface="Amasis MT Pro" panose="020B06040202020202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Angus Brown is the founder of </a:t>
          </a:r>
          <a:r>
            <a:rPr lang="en-NZ" sz="1700" kern="1200" dirty="0" err="1"/>
            <a:t>Ārepa</a:t>
          </a:r>
          <a:r>
            <a:rPr lang="en-NZ" sz="1700" kern="1200" dirty="0"/>
            <a:t>, a brainfood technology company working at the nexus between nature and neuroscience to create clinically proven functional food that enhances cognition and health. Before founding </a:t>
          </a:r>
          <a:r>
            <a:rPr lang="en-NZ" sz="1700" kern="1200" dirty="0" err="1"/>
            <a:t>Ārepa</a:t>
          </a:r>
          <a:r>
            <a:rPr lang="en-NZ" sz="1700" kern="1200" dirty="0"/>
            <a:t>, Angus was Business Manager at The </a:t>
          </a:r>
          <a:r>
            <a:rPr lang="en-NZ" sz="1700" kern="1200" dirty="0" err="1"/>
            <a:t>FoodBowl</a:t>
          </a:r>
          <a:r>
            <a:rPr lang="en-NZ" sz="1700" kern="1200" dirty="0"/>
            <a:t> for 6 years helping companies large and small develop and commercialise new high-value F&amp;B products for the local and export markets. </a:t>
          </a:r>
          <a:endParaRPr lang="en-US" sz="1700" kern="1200" dirty="0">
            <a:solidFill>
              <a:schemeClr val="tx1"/>
            </a:solidFill>
            <a:latin typeface="Amasis MT Pro" panose="020B0604020202020204" pitchFamily="18" charset="0"/>
          </a:endParaRPr>
        </a:p>
      </dsp:txBody>
      <dsp:txXfrm>
        <a:off x="80865" y="74889"/>
        <a:ext cx="5973440" cy="2407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74BFA-19C0-43A1-9FA6-B46B6603A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C737F-0DF1-424B-B33A-DC07C7C77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B3A9B-B680-4E57-BF7C-1EFF672E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5E358-FD14-42BE-871B-AE1DD5DFC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62F0-4298-463C-BDDA-3E1ACFB9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98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4540-2CDF-4AF4-AB6B-D20DD4E3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80257-F740-44FF-A193-541057C0E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84505-2201-43CE-831E-96D7D2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EFEB2-D68F-4C00-840E-A9FAEC85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50348-8587-4F1B-BD13-ADBC3735D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8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1ECBA-1A4B-4FF9-BAE2-92B053F6A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03B12-5F82-4139-A932-79EA457D8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EBB66-0418-447A-B3F4-72191CE67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2C82B-3995-4F21-AB4D-43E5FBEF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828E-B455-4AAF-850A-6FBC07C9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67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76FC-B16D-4CDF-A534-07D29E47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21FC1-55F7-40F4-AF73-EF07AD4B6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33FA1-8841-47CA-A903-9206D7AD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4E1C6-A9D2-4FFE-B491-A7F49FDA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3B50B-352B-4697-83C0-72CDA43A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564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9A56C-6093-47FC-BB95-85973AD6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9DC79-F322-476B-98CA-DAD58D5E6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8F508-F6CF-4679-A80A-44A8F198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71999-FC9A-4FBF-BF54-9A598364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07C2-335C-4B47-90A4-B8257E26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9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A9267-A7DB-4A2D-8739-D0E7285B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29426-EA82-4DCB-9C49-078E620A3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B8842-ECCC-47F5-8C61-828018D96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A953C-CD27-475F-BFFA-E006C99A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69303-2DBA-48AB-8CEB-F6C1D2EF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032FF-2BFC-420C-898A-E15345B2C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1482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6D066-5E9B-42E0-982B-ABA02B3C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1FDC5-763B-4345-9DE0-3D66B210F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33B07-7693-439D-951A-292CC83BF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E9858-88A2-4E9A-8ABB-4261E67AF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FBD48B-AD6D-4A2E-8DDA-3B814B098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B94C0A-8A04-4811-876D-7C4F704B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8C7AF6-5DF1-43CD-8273-D679D62E3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486EB-5426-4181-95DA-24F1C882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067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EDEF-7E21-4CCC-BE2A-DB38CECD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91B06-53EE-46DF-8943-C49FED1A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9029D-E553-4D50-A1C0-FD27284F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93D0FE-9EFE-45C0-98CF-2DE1EEA2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290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A3E76A-4618-493F-B6C8-2F49AA89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DB886-1ACD-46A7-B06F-B6763BFD7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508E34-6E34-4D85-830A-29B32B1B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297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5BC1-444E-4BD4-B81C-16A2BB39B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39F1C-56A1-4988-9806-3AA7EFE10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E5AE3-7DD3-4221-807F-6C1F719E8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2B107-E883-4DEE-952D-50CF7DD2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EAE70-F883-43C8-B8C9-9DF2280C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D8233-A91A-48AB-B0BA-0EBF5182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04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100AC-E3ED-4953-A6EE-98A74B71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C3C07-01E9-4A66-A2D8-17505FA81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409DC-E820-42EA-8637-F380EF1B4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EE0A2-F57B-4F10-855E-F7BA4C1F2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291C7-EFA5-400B-9F6A-8EBFBDDB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55E2F-A932-4B31-BEAD-7195133A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525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24070-F0BB-4741-AA61-5FC5C4AC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365DC-A27D-486D-BA3E-4FA238132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6D86-FEA8-41C9-97E0-0518BF75A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B43A-0BF6-45B2-B263-75611731BD94}" type="datetimeFigureOut">
              <a:rPr lang="en-NZ" smtClean="0"/>
              <a:t>7/11/2022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A0813-3672-4B69-AAA6-2F7F62F7A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7ADB6-7CC4-4A08-8B60-CF146CCBA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37D8-C344-42DA-85DB-E8F1F78D168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564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us Brown">
            <a:extLst>
              <a:ext uri="{FF2B5EF4-FFF2-40B4-BE49-F238E27FC236}">
                <a16:creationId xmlns:a16="http://schemas.microsoft.com/office/drawing/2014/main" id="{731872F0-79F5-4A59-B2BF-67A04B88BE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10"/>
          <a:stretch/>
        </p:blipFill>
        <p:spPr bwMode="auto">
          <a:xfrm>
            <a:off x="650140" y="3429000"/>
            <a:ext cx="744806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extBox 4">
            <a:extLst>
              <a:ext uri="{FF2B5EF4-FFF2-40B4-BE49-F238E27FC236}">
                <a16:creationId xmlns:a16="http://schemas.microsoft.com/office/drawing/2014/main" id="{07690723-086D-D8E4-4E48-A2BF70BABE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849946"/>
              </p:ext>
            </p:extLst>
          </p:nvPr>
        </p:nvGraphicFramePr>
        <p:xfrm>
          <a:off x="1309573" y="3805403"/>
          <a:ext cx="6129195" cy="2556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EE7CA7B4-B649-49A2-99CF-5588E616B2C9}"/>
              </a:ext>
            </a:extLst>
          </p:cNvPr>
          <p:cNvSpPr txBox="1"/>
          <p:nvPr/>
        </p:nvSpPr>
        <p:spPr>
          <a:xfrm>
            <a:off x="9075615" y="3942951"/>
            <a:ext cx="28241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Angus Brown</a:t>
            </a:r>
          </a:p>
          <a:p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Co-Founder / Co-CEO </a:t>
            </a:r>
            <a:r>
              <a:rPr lang="en-NZ" sz="1400" kern="1200" dirty="0"/>
              <a:t>Ā</a:t>
            </a:r>
            <a:r>
              <a:rPr lang="en-GB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repa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6" descr="See the source image">
            <a:extLst>
              <a:ext uri="{FF2B5EF4-FFF2-40B4-BE49-F238E27FC236}">
                <a16:creationId xmlns:a16="http://schemas.microsoft.com/office/drawing/2014/main" id="{9BD0B502-C6DD-4F8F-8476-C59B18627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31"/>
            <a:ext cx="318213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10ABEBD-081B-4A18-9319-CF8F4489D083}"/>
              </a:ext>
            </a:extLst>
          </p:cNvPr>
          <p:cNvSpPr txBox="1"/>
          <p:nvPr/>
        </p:nvSpPr>
        <p:spPr>
          <a:xfrm>
            <a:off x="939583" y="1016480"/>
            <a:ext cx="6096000" cy="2164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000" b="1" u="sng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Branch Webinar</a:t>
            </a:r>
            <a:endParaRPr lang="en-US" sz="2000" b="1" u="sng" dirty="0">
              <a:latin typeface="Tw Cen MT" panose="020B06020201040206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When: </a:t>
            </a:r>
            <a:r>
              <a:rPr lang="en-US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400" baseline="300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November 2022 (Thursday), 5:30-6:30 pm</a:t>
            </a:r>
            <a:endParaRPr lang="en-NZ" sz="14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</a:t>
            </a:r>
          </a:p>
          <a:p>
            <a:pPr>
              <a:lnSpc>
                <a:spcPct val="115000"/>
              </a:lnSpc>
            </a:pPr>
            <a:r>
              <a:rPr lang="en-US" sz="1400" i="1" u="sng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Palmerston North</a:t>
            </a:r>
            <a:r>
              <a:rPr lang="en-US" sz="1400" u="sng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NZ" sz="1400" u="sng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NZ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nline</a:t>
            </a:r>
          </a:p>
          <a:p>
            <a:pPr>
              <a:lnSpc>
                <a:spcPct val="115000"/>
              </a:lnSpc>
            </a:pPr>
            <a:r>
              <a:rPr lang="en-NZ" sz="1400" i="1" u="sng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Wellington:</a:t>
            </a:r>
            <a:r>
              <a:rPr lang="en-NZ" sz="1400" b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FSANZ, Level 3, 154 Featherston St.</a:t>
            </a:r>
          </a:p>
          <a:p>
            <a:pPr>
              <a:lnSpc>
                <a:spcPct val="115000"/>
              </a:lnSpc>
            </a:pPr>
            <a:r>
              <a:rPr lang="en-NZ" sz="1400" i="1" u="sng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Online:</a:t>
            </a:r>
            <a:r>
              <a:rPr lang="en-NZ" sz="1400" dirty="0"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Zoom -link will be provided once registration has been confirmed</a:t>
            </a:r>
          </a:p>
          <a:p>
            <a:pPr>
              <a:lnSpc>
                <a:spcPct val="115000"/>
              </a:lnSpc>
            </a:pPr>
            <a:r>
              <a:rPr lang="en-NZ" sz="1400" b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Members &amp;Students- FREE </a:t>
            </a:r>
            <a:r>
              <a:rPr lang="en-NZ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(gold coin donations are kindly accepted </a:t>
            </a:r>
            <a:r>
              <a:rPr lang="en-NZ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en-NZ" sz="1400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NZ" sz="1400" dirty="0">
              <a:latin typeface="Tw Cen MT" panose="020B0602020104020603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15000"/>
              </a:lnSpc>
            </a:pPr>
            <a:r>
              <a:rPr lang="en-NZ" sz="1400" b="1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Non-Members- $20</a:t>
            </a:r>
            <a:endParaRPr lang="en-NZ" sz="14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896C8-43E3-4E47-8B66-28100D0348CC}"/>
              </a:ext>
            </a:extLst>
          </p:cNvPr>
          <p:cNvSpPr txBox="1"/>
          <p:nvPr/>
        </p:nvSpPr>
        <p:spPr>
          <a:xfrm>
            <a:off x="5033087" y="1234156"/>
            <a:ext cx="525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Speaker:</a:t>
            </a:r>
            <a:endParaRPr lang="en-NZ" dirty="0"/>
          </a:p>
        </p:txBody>
      </p:sp>
      <p:pic>
        <p:nvPicPr>
          <p:cNvPr id="5" name="Picture 4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ED3FF442-63D6-496F-B405-D17F576CDF8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666" y="1291896"/>
            <a:ext cx="3618057" cy="24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24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c5d7dc78-3f45-4492-8053-9441aee4531b}" enabled="0" method="" siteId="{c5d7dc78-3f45-4492-8053-9441aee453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Amasis MT Pro</vt:lpstr>
      <vt:lpstr>Arial</vt:lpstr>
      <vt:lpstr>Calibri</vt:lpstr>
      <vt:lpstr>Calibri Light</vt:lpstr>
      <vt:lpstr>Times New Roman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Martia Alico</dc:creator>
  <cp:lastModifiedBy>Wendy Bayliss</cp:lastModifiedBy>
  <cp:revision>6</cp:revision>
  <dcterms:created xsi:type="dcterms:W3CDTF">2022-10-06T03:46:07Z</dcterms:created>
  <dcterms:modified xsi:type="dcterms:W3CDTF">2022-11-07T04:36:32Z</dcterms:modified>
</cp:coreProperties>
</file>